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61" r:id="rId5"/>
    <p:sldId id="263" r:id="rId6"/>
    <p:sldId id="262" r:id="rId7"/>
    <p:sldId id="264" r:id="rId8"/>
    <p:sldId id="265" r:id="rId9"/>
    <p:sldId id="268" r:id="rId10"/>
    <p:sldId id="266" r:id="rId11"/>
    <p:sldId id="267" r:id="rId12"/>
    <p:sldId id="26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52E"/>
    <a:srgbClr val="A61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4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5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/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8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8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0367" r="76"/>
          <a:stretch>
            <a:fillRect/>
          </a:stretch>
        </p:blipFill>
        <p:spPr>
          <a:xfrm>
            <a:off x="0" y="0"/>
            <a:ext cx="8480348" cy="6857990"/>
          </a:xfrm>
          <a:prstGeom prst="rect">
            <a:avLst/>
          </a:prstGeom>
        </p:spPr>
      </p:pic>
      <p:sp>
        <p:nvSpPr>
          <p:cNvPr id="38" name="Rectangle 3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altLang="zh-CN" sz="4800"/>
              <a:t>Trojan Map</a:t>
            </a:r>
            <a:endParaRPr lang="zh-CN" altLang="en-US" sz="4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1800" dirty="0"/>
              <a:t>EE599 Final Project, Spring 2021</a:t>
            </a:r>
          </a:p>
          <a:p>
            <a:pPr>
              <a:lnSpc>
                <a:spcPct val="100000"/>
              </a:lnSpc>
            </a:pPr>
            <a:r>
              <a:rPr lang="en-US" altLang="zh-CN" sz="1800" i="1" dirty="0">
                <a:latin typeface="High Tower Text" panose="02040502050506030303" pitchFamily="18" charset="0"/>
              </a:rPr>
              <a:t>by Haoxin Ma, </a:t>
            </a:r>
            <a:r>
              <a:rPr lang="en-US" altLang="zh-CN" sz="1800" i="1" dirty="0" err="1">
                <a:latin typeface="High Tower Text" panose="02040502050506030303" pitchFamily="18" charset="0"/>
              </a:rPr>
              <a:t>Ziyou</a:t>
            </a:r>
            <a:r>
              <a:rPr lang="en-US" altLang="zh-CN" sz="1800" i="1" dirty="0">
                <a:latin typeface="High Tower Text" panose="02040502050506030303" pitchFamily="18" charset="0"/>
              </a:rPr>
              <a:t> </a:t>
            </a:r>
            <a:r>
              <a:rPr lang="en-US" altLang="zh-CN" sz="1800" i="1" dirty="0" err="1">
                <a:latin typeface="High Tower Text" panose="02040502050506030303" pitchFamily="18" charset="0"/>
              </a:rPr>
              <a:t>Geng</a:t>
            </a:r>
            <a:endParaRPr lang="zh-CN" altLang="en-US" sz="1800" i="1" dirty="0">
              <a:latin typeface="High Tower Text" panose="02040502050506030303" pitchFamily="18" charset="0"/>
            </a:endParaRPr>
          </a:p>
        </p:txBody>
      </p:sp>
      <p:sp>
        <p:nvSpPr>
          <p:cNvPr id="40" name="Rectangle 3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</a:t>
            </a:r>
            <a:r>
              <a:rPr lang="en-US" altLang="zh-CN" sz="2800" dirty="0">
                <a:sym typeface="+mn-ea"/>
              </a:rPr>
              <a:t>Cycle Detection</a:t>
            </a:r>
            <a:endParaRPr lang="zh-CN" altLang="en-US" sz="1600" dirty="0"/>
          </a:p>
        </p:txBody>
      </p:sp>
      <p:sp>
        <p:nvSpPr>
          <p:cNvPr id="2" name="Text Box 1"/>
          <p:cNvSpPr txBox="1"/>
          <p:nvPr/>
        </p:nvSpPr>
        <p:spPr>
          <a:xfrm>
            <a:off x="328930" y="813435"/>
            <a:ext cx="11534140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/>
              <a:t>bool </a:t>
            </a:r>
            <a:r>
              <a:rPr lang="en-US" sz="1200" dirty="0" err="1"/>
              <a:t>TrojanMap</a:t>
            </a:r>
            <a:r>
              <a:rPr lang="en-US" sz="1200" dirty="0"/>
              <a:t>::</a:t>
            </a:r>
            <a:r>
              <a:rPr lang="en-US" sz="1200" dirty="0" err="1"/>
              <a:t>CycleDetection</a:t>
            </a:r>
            <a:r>
              <a:rPr lang="en-US" sz="1200" dirty="0"/>
              <a:t>(vector&lt;double&gt; &amp;square) {</a:t>
            </a:r>
          </a:p>
          <a:p>
            <a:r>
              <a:rPr lang="en-US" sz="1200" dirty="0"/>
              <a:t>  vector&lt;string&gt; </a:t>
            </a:r>
            <a:r>
              <a:rPr lang="en-US" sz="1200" dirty="0" err="1"/>
              <a:t>location_ids</a:t>
            </a:r>
            <a:r>
              <a:rPr lang="en-US" sz="1200" dirty="0"/>
              <a:t>;</a:t>
            </a:r>
          </a:p>
          <a:p>
            <a:r>
              <a:rPr lang="en-US" sz="1200" dirty="0"/>
              <a:t>  for (auto &amp;pr : data) {</a:t>
            </a:r>
          </a:p>
          <a:p>
            <a:r>
              <a:rPr lang="en-US" sz="1200" dirty="0"/>
              <a:t>    if (</a:t>
            </a:r>
            <a:r>
              <a:rPr lang="en-US" sz="1200" dirty="0" err="1"/>
              <a:t>pr.second.lon</a:t>
            </a:r>
            <a:r>
              <a:rPr lang="en-US" sz="1200" dirty="0"/>
              <a:t> &gt; square[0] &amp;&amp; </a:t>
            </a:r>
            <a:r>
              <a:rPr lang="en-US" sz="1200" dirty="0" err="1"/>
              <a:t>pr.second.lon</a:t>
            </a:r>
            <a:r>
              <a:rPr lang="en-US" sz="1200" dirty="0"/>
              <a:t> &lt; square[1] &amp;&amp; </a:t>
            </a:r>
            <a:r>
              <a:rPr lang="en-US" sz="1200" dirty="0" err="1"/>
              <a:t>pr.second.lat</a:t>
            </a:r>
            <a:r>
              <a:rPr lang="en-US" sz="1200" dirty="0"/>
              <a:t> &gt; square[3] &amp;&amp;</a:t>
            </a:r>
          </a:p>
          <a:p>
            <a:r>
              <a:rPr lang="en-US" sz="1200" dirty="0"/>
              <a:t>        </a:t>
            </a:r>
            <a:r>
              <a:rPr lang="en-US" sz="1200" dirty="0" err="1"/>
              <a:t>pr.second.lat</a:t>
            </a:r>
            <a:r>
              <a:rPr lang="en-US" sz="1200" dirty="0"/>
              <a:t> &lt; square[2])</a:t>
            </a:r>
          </a:p>
          <a:p>
            <a:r>
              <a:rPr lang="en-US" sz="1200" dirty="0"/>
              <a:t>      </a:t>
            </a:r>
            <a:r>
              <a:rPr lang="en-US" sz="1200" dirty="0" err="1"/>
              <a:t>location_ids.push_back</a:t>
            </a:r>
            <a:r>
              <a:rPr lang="en-US" sz="1200" dirty="0"/>
              <a:t>(</a:t>
            </a:r>
            <a:r>
              <a:rPr lang="en-US" sz="1200" dirty="0" err="1"/>
              <a:t>pr.first</a:t>
            </a:r>
            <a:r>
              <a:rPr lang="en-US" sz="1200" dirty="0"/>
              <a:t>);</a:t>
            </a:r>
          </a:p>
          <a:p>
            <a:r>
              <a:rPr lang="en-US" sz="1200" dirty="0"/>
              <a:t>  }</a:t>
            </a:r>
          </a:p>
          <a:p>
            <a:r>
              <a:rPr lang="en-US" sz="1200" dirty="0"/>
              <a:t>  </a:t>
            </a:r>
            <a:r>
              <a:rPr lang="en-US" sz="1200" dirty="0" err="1"/>
              <a:t>unordered_map</a:t>
            </a:r>
            <a:r>
              <a:rPr lang="en-US" sz="1200" dirty="0"/>
              <a:t>&lt;string, bool&gt; visited;</a:t>
            </a:r>
          </a:p>
          <a:p>
            <a:r>
              <a:rPr lang="en-US" sz="1200" dirty="0"/>
              <a:t>  for (auto id : </a:t>
            </a:r>
            <a:r>
              <a:rPr lang="en-US" sz="1200" dirty="0" err="1"/>
              <a:t>location_ids</a:t>
            </a:r>
            <a:r>
              <a:rPr lang="en-US" sz="1200" dirty="0"/>
              <a:t>) visited[id] = false;</a:t>
            </a:r>
          </a:p>
          <a:p>
            <a:r>
              <a:rPr lang="en-US" sz="1200" dirty="0"/>
              <a:t>  for (auto id : </a:t>
            </a:r>
            <a:r>
              <a:rPr lang="en-US" sz="1200" dirty="0" err="1"/>
              <a:t>location_ids</a:t>
            </a:r>
            <a:r>
              <a:rPr lang="en-US" sz="1200" dirty="0"/>
              <a:t>) {</a:t>
            </a:r>
          </a:p>
          <a:p>
            <a:r>
              <a:rPr lang="en-US" sz="1200" dirty="0"/>
              <a:t>    if (!visited[id]) {</a:t>
            </a:r>
          </a:p>
          <a:p>
            <a:r>
              <a:rPr lang="en-US" sz="1200" dirty="0"/>
              <a:t>      string s;  // </a:t>
            </a:r>
            <a:r>
              <a:rPr lang="" altLang="en-US" sz="1200" dirty="0"/>
              <a:t>null string</a:t>
            </a:r>
            <a:endParaRPr lang="en-US" sz="1200" dirty="0"/>
          </a:p>
          <a:p>
            <a:r>
              <a:rPr lang="en-US" sz="1200" dirty="0"/>
              <a:t>      if (</a:t>
            </a:r>
            <a:r>
              <a:rPr lang="en-US" sz="1200" dirty="0" err="1"/>
              <a:t>CycleDetection</a:t>
            </a:r>
            <a:r>
              <a:rPr lang="en-US" sz="1200" dirty="0"/>
              <a:t>_(id, s, visited)) return true;</a:t>
            </a:r>
          </a:p>
          <a:p>
            <a:r>
              <a:rPr lang="en-US" sz="1200" dirty="0"/>
              <a:t>    }</a:t>
            </a:r>
          </a:p>
          <a:p>
            <a:r>
              <a:rPr lang="en-US" sz="1200" dirty="0"/>
              <a:t>  }</a:t>
            </a:r>
          </a:p>
          <a:p>
            <a:r>
              <a:rPr lang="en-US" sz="1200" dirty="0"/>
              <a:t>  return false;</a:t>
            </a:r>
          </a:p>
          <a:p>
            <a:r>
              <a:rPr lang="en-US" sz="1200" dirty="0"/>
              <a:t>}</a:t>
            </a:r>
          </a:p>
          <a:p>
            <a:endParaRPr lang="en-US" sz="1200" dirty="0"/>
          </a:p>
          <a:p>
            <a:r>
              <a:rPr lang="en-US" sz="1200" dirty="0"/>
              <a:t>bool </a:t>
            </a:r>
            <a:r>
              <a:rPr lang="en-US" sz="1200" dirty="0" err="1"/>
              <a:t>TrojanMap</a:t>
            </a:r>
            <a:r>
              <a:rPr lang="en-US" sz="1200" dirty="0"/>
              <a:t>::</a:t>
            </a:r>
            <a:r>
              <a:rPr lang="en-US" sz="1200" dirty="0" err="1"/>
              <a:t>CycleDetection</a:t>
            </a:r>
            <a:r>
              <a:rPr lang="en-US" sz="1200" dirty="0"/>
              <a:t>_(string &amp;id, string &amp;parent, </a:t>
            </a:r>
            <a:r>
              <a:rPr lang="en-US" sz="1200" dirty="0" err="1"/>
              <a:t>unordered_map</a:t>
            </a:r>
            <a:r>
              <a:rPr lang="en-US" sz="1200" dirty="0"/>
              <a:t>&lt;string, bool&gt; &amp;visited) {</a:t>
            </a:r>
          </a:p>
          <a:p>
            <a:r>
              <a:rPr lang="en-US" sz="1200" dirty="0"/>
              <a:t>  visited[id] = true;</a:t>
            </a:r>
          </a:p>
          <a:p>
            <a:r>
              <a:rPr lang="en-US" sz="1200" dirty="0"/>
              <a:t>  for (auto </a:t>
            </a:r>
            <a:r>
              <a:rPr lang="en-US" sz="1200" dirty="0" err="1"/>
              <a:t>nb_id</a:t>
            </a:r>
            <a:r>
              <a:rPr lang="en-US" sz="1200" dirty="0"/>
              <a:t> : data[id].neighbors) {</a:t>
            </a:r>
          </a:p>
          <a:p>
            <a:r>
              <a:rPr lang="en-US" sz="1200" dirty="0"/>
              <a:t>    if (!visited[</a:t>
            </a:r>
            <a:r>
              <a:rPr lang="en-US" sz="1200" dirty="0" err="1"/>
              <a:t>nb_id</a:t>
            </a:r>
            <a:r>
              <a:rPr lang="en-US" sz="1200" dirty="0"/>
              <a:t>]) {</a:t>
            </a:r>
          </a:p>
          <a:p>
            <a:r>
              <a:rPr lang="en-US" sz="1200" dirty="0"/>
              <a:t>      if (</a:t>
            </a:r>
            <a:r>
              <a:rPr lang="en-US" sz="1200" dirty="0" err="1"/>
              <a:t>CycleDetection</a:t>
            </a:r>
            <a:r>
              <a:rPr lang="en-US" sz="1200" dirty="0"/>
              <a:t>_(</a:t>
            </a:r>
            <a:r>
              <a:rPr lang="en-US" sz="1200" dirty="0" err="1"/>
              <a:t>nb_id</a:t>
            </a:r>
            <a:r>
              <a:rPr lang="en-US" sz="1200" dirty="0"/>
              <a:t>, id, visited)) return true;</a:t>
            </a:r>
          </a:p>
          <a:p>
            <a:r>
              <a:rPr lang="en-US" sz="1200" dirty="0"/>
              <a:t>    } else if (visited[</a:t>
            </a:r>
            <a:r>
              <a:rPr lang="en-US" sz="1200" dirty="0" err="1"/>
              <a:t>nb_id</a:t>
            </a:r>
            <a:r>
              <a:rPr lang="en-US" sz="1200" dirty="0"/>
              <a:t>] &amp;&amp; </a:t>
            </a:r>
            <a:r>
              <a:rPr lang="en-US" sz="1200" dirty="0" err="1"/>
              <a:t>nb_id</a:t>
            </a:r>
            <a:r>
              <a:rPr lang="en-US" sz="1200" dirty="0"/>
              <a:t> != parent) return true;</a:t>
            </a:r>
          </a:p>
          <a:p>
            <a:r>
              <a:rPr lang="en-US" sz="1200" dirty="0"/>
              <a:t>  }</a:t>
            </a:r>
          </a:p>
          <a:p>
            <a:r>
              <a:rPr lang="en-US" sz="1200" dirty="0"/>
              <a:t>  return false;</a:t>
            </a:r>
          </a:p>
          <a:p>
            <a:r>
              <a:rPr lang="en-US" sz="1200" dirty="0"/>
              <a:t>}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0720" y="2618105"/>
            <a:ext cx="5161280" cy="425767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7030720" y="1559560"/>
            <a:ext cx="501523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en-US" dirty="0"/>
              <a:t>e.g. </a:t>
            </a:r>
            <a:r>
              <a:rPr lang="" altLang="en-US" dirty="0"/>
              <a:t>{</a:t>
            </a:r>
            <a:r>
              <a:rPr lang="en-US" altLang="en-US" dirty="0"/>
              <a:t>-118.295</a:t>
            </a:r>
            <a:r>
              <a:rPr lang="" altLang="en-US" dirty="0"/>
              <a:t>, </a:t>
            </a:r>
            <a:r>
              <a:rPr lang="en-US" altLang="en-US" dirty="0"/>
              <a:t>-118.27</a:t>
            </a:r>
            <a:r>
              <a:rPr lang="" altLang="en-US" dirty="0"/>
              <a:t>, </a:t>
            </a:r>
            <a:r>
              <a:rPr lang="en-US" altLang="en-US" dirty="0"/>
              <a:t>34.025</a:t>
            </a:r>
            <a:r>
              <a:rPr lang="" altLang="en-US" dirty="0"/>
              <a:t>, </a:t>
            </a:r>
            <a:r>
              <a:rPr lang="en-US" altLang="en-US" dirty="0"/>
              <a:t>34.015</a:t>
            </a:r>
            <a:r>
              <a:rPr lang="" altLang="en-US" dirty="0"/>
              <a:t>}</a:t>
            </a:r>
            <a:endParaRPr lang="en-US" altLang="en-US" dirty="0"/>
          </a:p>
          <a:p>
            <a:r>
              <a:rPr lang="en-US" altLang="en-US" dirty="0">
                <a:sym typeface="+mn-ea"/>
              </a:rPr>
              <a:t>T</a:t>
            </a:r>
            <a:r>
              <a:rPr lang="en-US" dirty="0">
                <a:sym typeface="+mn-ea"/>
              </a:rPr>
              <a:t>here exists </a:t>
            </a:r>
            <a:r>
              <a:rPr lang="" altLang="en-US" dirty="0">
                <a:sym typeface="+mn-ea"/>
              </a:rPr>
              <a:t>at least one </a:t>
            </a:r>
            <a:r>
              <a:rPr lang="en-US" dirty="0">
                <a:sym typeface="+mn-ea"/>
              </a:rPr>
              <a:t>cycle in the subgraph</a:t>
            </a:r>
            <a:endParaRPr lang="en-US" dirty="0"/>
          </a:p>
          <a:p>
            <a:r>
              <a:rPr lang="en-US" dirty="0">
                <a:sym typeface="+mn-ea"/>
              </a:rPr>
              <a:t>Time taken: 37350 microseconds</a:t>
            </a:r>
            <a:endParaRPr lang="en-US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</a:t>
            </a:r>
            <a:r>
              <a:rPr lang="en-US" altLang="zh-CN" sz="2800" dirty="0">
                <a:sym typeface="+mn-ea"/>
              </a:rPr>
              <a:t>Topological Sor</a:t>
            </a:r>
            <a:r>
              <a:rPr lang="" altLang="en-US" sz="2800" dirty="0">
                <a:sym typeface="+mn-ea"/>
              </a:rPr>
              <a:t>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</a:t>
            </a:r>
            <a:r>
              <a:rPr lang="" altLang="en-US" sz="2800" dirty="0">
                <a:sym typeface="+mn-ea"/>
              </a:rPr>
              <a:t>What have we learned in this course?</a:t>
            </a:r>
          </a:p>
        </p:txBody>
      </p:sp>
      <p:sp>
        <p:nvSpPr>
          <p:cNvPr id="2" name="TextBox 20"/>
          <p:cNvSpPr txBox="1"/>
          <p:nvPr/>
        </p:nvSpPr>
        <p:spPr>
          <a:xfrm>
            <a:off x="1313935" y="1549577"/>
            <a:ext cx="9564130" cy="23237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indent="0">
              <a:spcAft>
                <a:spcPts val="600"/>
              </a:spcAft>
              <a:buFont typeface="Wingdings" charset="0"/>
              <a:buNone/>
            </a:pPr>
            <a:endParaRPr lang="" altLang="en-US" sz="2000" dirty="0"/>
          </a:p>
          <a:p>
            <a:pPr marL="571500" indent="-457200">
              <a:spcAft>
                <a:spcPts val="600"/>
              </a:spcAft>
              <a:buFont typeface="Wingdings" charset="0"/>
              <a:buChar char=""/>
            </a:pPr>
            <a:r>
              <a:rPr lang="" altLang="en-US" sz="2000" dirty="0">
                <a:sym typeface="+mn-ea"/>
              </a:rPr>
              <a:t>C++ grammer (including some new features in C++11)</a:t>
            </a:r>
          </a:p>
          <a:p>
            <a:pPr marL="571500" indent="-457200">
              <a:spcAft>
                <a:spcPts val="600"/>
              </a:spcAft>
              <a:buFont typeface="Wingdings" charset="0"/>
              <a:buChar char=""/>
            </a:pPr>
            <a:r>
              <a:rPr lang="" sz="2000" dirty="0">
                <a:sym typeface="+mn-ea"/>
              </a:rPr>
              <a:t>Advanced </a:t>
            </a:r>
            <a:r>
              <a:rPr lang="" altLang="en-US" sz="2000" dirty="0">
                <a:sym typeface="+mn-ea"/>
              </a:rPr>
              <a:t>data structures and their algorithms</a:t>
            </a:r>
          </a:p>
          <a:p>
            <a:pPr marL="1028700" lvl="1" indent="-457200">
              <a:spcAft>
                <a:spcPts val="600"/>
              </a:spcAft>
              <a:buFont typeface="Wingdings" charset="0"/>
              <a:buChar char=""/>
            </a:pPr>
            <a:r>
              <a:rPr lang="" altLang="en-US" sz="2000" dirty="0">
                <a:sym typeface="+mn-ea"/>
              </a:rPr>
              <a:t>Linked list, stack, queue, tree, heap, graph...</a:t>
            </a:r>
          </a:p>
          <a:p>
            <a:pPr marL="1028700" lvl="1" indent="-457200">
              <a:spcAft>
                <a:spcPts val="600"/>
              </a:spcAft>
              <a:buFont typeface="Wingdings" charset="0"/>
              <a:buChar char=""/>
            </a:pPr>
            <a:r>
              <a:rPr lang="" altLang="en-US" sz="2000" dirty="0">
                <a:sym typeface="+mn-ea"/>
              </a:rPr>
              <a:t>Backtracking, dynamic programming...</a:t>
            </a:r>
            <a:endParaRPr lang="en-US" altLang="en-US" sz="2000" dirty="0">
              <a:sym typeface="+mn-ea"/>
            </a:endParaRPr>
          </a:p>
          <a:p>
            <a:pPr marL="571500" indent="-457200">
              <a:spcAft>
                <a:spcPts val="600"/>
              </a:spcAft>
              <a:buFont typeface="Wingdings" charset="0"/>
              <a:buChar char=""/>
            </a:pPr>
            <a:r>
              <a:rPr lang="en-US" altLang="en-US" sz="2000" dirty="0">
                <a:sym typeface="+mn-ea"/>
              </a:rPr>
              <a:t>Thinking in OOP</a:t>
            </a:r>
          </a:p>
        </p:txBody>
      </p:sp>
      <p:sp>
        <p:nvSpPr>
          <p:cNvPr id="3" name="TextBox 20"/>
          <p:cNvSpPr txBox="1"/>
          <p:nvPr/>
        </p:nvSpPr>
        <p:spPr>
          <a:xfrm>
            <a:off x="1" y="5077590"/>
            <a:ext cx="121919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ctr">
              <a:spcAft>
                <a:spcPts val="600"/>
              </a:spcAft>
            </a:pPr>
            <a:r>
              <a:rPr lang="" altLang="en-US" sz="2400" dirty="0">
                <a:sym typeface="+mn-ea"/>
              </a:rPr>
              <a:t>Special thanks to Prof. Arash Saifhashemi and Teaching Assistants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7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0" name="Rectangl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7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2" name="Rectangle 7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7636" r="7636"/>
          <a:stretch>
            <a:fillRect/>
          </a:stretch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93" name="Freeform: Shape 8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4" name="Freeform: Shape 8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4904" y="856488"/>
            <a:ext cx="4992624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3400" dirty="0">
                <a:latin typeface="+mj-lt"/>
                <a:ea typeface="+mj-ea"/>
                <a:cs typeface="+mj-cs"/>
              </a:rPr>
              <a:t>Outline</a:t>
            </a:r>
          </a:p>
        </p:txBody>
      </p:sp>
      <p:sp>
        <p:nvSpPr>
          <p:cNvPr id="95" name="Rectangle 8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Rectangle 8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4904" y="2522949"/>
            <a:ext cx="5065776" cy="354769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42900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Autocomplete location names</a:t>
            </a:r>
          </a:p>
          <a:p>
            <a:pPr marL="342900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Find Coordinates</a:t>
            </a:r>
          </a:p>
          <a:p>
            <a:pPr marL="342900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Calculate Shortest Path</a:t>
            </a:r>
          </a:p>
          <a:p>
            <a:pPr marL="800100" lvl="1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Dijkstra</a:t>
            </a:r>
          </a:p>
          <a:p>
            <a:pPr marL="800100" lvl="1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Bellman-ford</a:t>
            </a:r>
          </a:p>
          <a:p>
            <a:pPr marL="342900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Travelling Salesman Problem</a:t>
            </a:r>
          </a:p>
          <a:p>
            <a:pPr marL="800100" lvl="1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Brute-force</a:t>
            </a:r>
          </a:p>
          <a:p>
            <a:pPr marL="800100" lvl="1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2-opt</a:t>
            </a:r>
          </a:p>
          <a:p>
            <a:pPr marL="342900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Cycle Detection</a:t>
            </a:r>
          </a:p>
          <a:p>
            <a:pPr marL="342900" indent="-228600">
              <a:spcAft>
                <a:spcPts val="600"/>
              </a:spcAft>
              <a:buFont typeface="Arial" panose="02080604020202020204" pitchFamily="34" charset="0"/>
              <a:buChar char="•"/>
            </a:pPr>
            <a:r>
              <a:rPr lang="en-US" altLang="zh-CN" dirty="0"/>
              <a:t>Topological Sort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43573" y="16797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Autocomplete location names            Find Coordinates</a:t>
            </a:r>
          </a:p>
          <a:p>
            <a:endParaRPr lang="zh-CN" altLang="en-US" sz="1600" dirty="0"/>
          </a:p>
        </p:txBody>
      </p:sp>
      <p:sp>
        <p:nvSpPr>
          <p:cNvPr id="2" name="Text Box 1"/>
          <p:cNvSpPr txBox="1"/>
          <p:nvPr/>
        </p:nvSpPr>
        <p:spPr>
          <a:xfrm>
            <a:off x="316865" y="1021080"/>
            <a:ext cx="570230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/>
              <a:t>**************************************************************</a:t>
            </a:r>
          </a:p>
          <a:p>
            <a:pPr algn="l"/>
            <a:r>
              <a:rPr lang="en-US" sz="1400"/>
              <a:t>* 1. Autocomplete                                             </a:t>
            </a:r>
          </a:p>
          <a:p>
            <a:pPr algn="l"/>
            <a:r>
              <a:rPr lang="en-US" sz="1400"/>
              <a:t>**************************************************************</a:t>
            </a:r>
          </a:p>
          <a:p>
            <a:pPr algn="l"/>
            <a:r>
              <a:rPr lang="en-US" sz="1400"/>
              <a:t>Please input a partial location: K</a:t>
            </a:r>
          </a:p>
          <a:p>
            <a:pPr algn="l"/>
            <a:endParaRPr lang="en-US" sz="1400"/>
          </a:p>
          <a:p>
            <a:pPr algn="l"/>
            <a:r>
              <a:rPr lang="en-US" sz="1400"/>
              <a:t>*************************Results******************************</a:t>
            </a:r>
          </a:p>
          <a:p>
            <a:pPr algn="l"/>
            <a:r>
              <a:rPr lang="en-US" sz="1400"/>
              <a:t>Kentucky Fried Chicken</a:t>
            </a:r>
          </a:p>
          <a:p>
            <a:pPr algn="l"/>
            <a:r>
              <a:rPr lang="en-US" sz="1400"/>
              <a:t>Korean Presbyterian Church</a:t>
            </a:r>
          </a:p>
          <a:p>
            <a:pPr algn="l"/>
            <a:r>
              <a:rPr lang="en-US" sz="1400"/>
              <a:t>Kobunga Korean Grill</a:t>
            </a:r>
          </a:p>
          <a:p>
            <a:pPr algn="l"/>
            <a:r>
              <a:rPr lang="en-US" sz="1400"/>
              <a:t>Kaitlyn</a:t>
            </a:r>
          </a:p>
          <a:p>
            <a:pPr algn="l"/>
            <a:r>
              <a:rPr lang="en-US" sz="1400"/>
              <a:t>**************************************************************</a:t>
            </a:r>
          </a:p>
          <a:p>
            <a:pPr algn="l"/>
            <a:endParaRPr lang="en-US" sz="1400"/>
          </a:p>
          <a:p>
            <a:pPr algn="l"/>
            <a:r>
              <a:rPr lang="en-US" sz="1400"/>
              <a:t>Please input a partial location: k</a:t>
            </a:r>
          </a:p>
          <a:p>
            <a:pPr algn="l"/>
            <a:endParaRPr lang="en-US" sz="1400"/>
          </a:p>
          <a:p>
            <a:pPr algn="l"/>
            <a:r>
              <a:rPr lang="en-US" sz="1400"/>
              <a:t>*************************Results******************************</a:t>
            </a:r>
          </a:p>
          <a:p>
            <a:pPr algn="l"/>
            <a:r>
              <a:rPr lang="en-US" sz="1400"/>
              <a:t>Kentucky Fried Chicken</a:t>
            </a:r>
          </a:p>
          <a:p>
            <a:pPr algn="l"/>
            <a:r>
              <a:rPr lang="en-US" sz="1400"/>
              <a:t>Korean Presbyterian Church</a:t>
            </a:r>
          </a:p>
          <a:p>
            <a:pPr algn="l"/>
            <a:r>
              <a:rPr lang="en-US" sz="1400"/>
              <a:t>Kobunga Korean Grill</a:t>
            </a:r>
          </a:p>
          <a:p>
            <a:pPr algn="l"/>
            <a:r>
              <a:rPr lang="en-US" sz="1400"/>
              <a:t>Kaitlyn</a:t>
            </a:r>
          </a:p>
          <a:p>
            <a:pPr algn="l"/>
            <a:r>
              <a:rPr lang="en-US" sz="1400"/>
              <a:t>**************************************************************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021080"/>
            <a:ext cx="6004560" cy="495300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2007235" y="5589270"/>
            <a:ext cx="17792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" altLang="en-US">
                <a:solidFill>
                  <a:srgbClr val="C00000"/>
                </a:solidFill>
              </a:rPr>
              <a:t>Case Unsensitive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</a:t>
            </a:r>
            <a:r>
              <a:rPr lang="en-US" altLang="zh-CN" sz="2800" dirty="0">
                <a:sym typeface="+mn-ea"/>
              </a:rPr>
              <a:t>Calculate Shortest Path</a:t>
            </a:r>
            <a:r>
              <a:rPr lang="" altLang="en-US" sz="2800" dirty="0">
                <a:sym typeface="+mn-ea"/>
              </a:rPr>
              <a:t> (</a:t>
            </a:r>
            <a:r>
              <a:rPr lang="en-US" altLang="zh-CN" sz="2800" dirty="0">
                <a:sym typeface="+mn-ea"/>
              </a:rPr>
              <a:t>Dijkstra</a:t>
            </a:r>
            <a:r>
              <a:rPr lang="" altLang="en-US" sz="2800" dirty="0">
                <a:sym typeface="+mn-ea"/>
              </a:rPr>
              <a:t>)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</a:t>
            </a:r>
            <a:r>
              <a:rPr lang="en-US" altLang="zh-CN" sz="2800" dirty="0">
                <a:sym typeface="+mn-ea"/>
              </a:rPr>
              <a:t>Calculate Shortest Path</a:t>
            </a:r>
            <a:r>
              <a:rPr lang="en-US" altLang="en-US" sz="2800" dirty="0">
                <a:sym typeface="+mn-ea"/>
              </a:rPr>
              <a:t> (Bellman-Ford)</a:t>
            </a:r>
            <a:endParaRPr lang="zh-CN" altLang="en-US" sz="1600" dirty="0"/>
          </a:p>
        </p:txBody>
      </p:sp>
      <p:sp>
        <p:nvSpPr>
          <p:cNvPr id="3" name="Text Box 2"/>
          <p:cNvSpPr txBox="1"/>
          <p:nvPr/>
        </p:nvSpPr>
        <p:spPr>
          <a:xfrm>
            <a:off x="164465" y="1067435"/>
            <a:ext cx="5476240" cy="37534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vector&lt;string&gt;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</a:rPr>
              <a:t>TrojanMap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::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</a:rPr>
              <a:t>CalculateShortestPath_Bellman_Ford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(string location1_name, string location2_name) {</a:t>
            </a: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vector&lt;string&gt; path;</a:t>
            </a: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string id1 =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</a:rPr>
              <a:t>GetID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(location1_name), id2 =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</a:rPr>
              <a:t>GetID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(location2_name);</a:t>
            </a: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if (id1 == "-1" || id2 == "-1") return path;</a:t>
            </a: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</a:rPr>
              <a:t>unordered_map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&lt;string, pair&lt;string, double&gt;&gt; dis;</a:t>
            </a: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</a:rPr>
              <a:t>unordered_set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&lt;string&gt; updated;</a:t>
            </a:r>
          </a:p>
          <a:p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for (auto &amp;pr : data) {</a:t>
            </a: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  dis[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</a:rPr>
              <a:t>pr.first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] =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</a:rPr>
              <a:t>make_pair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("", DBL_MAX);</a:t>
            </a: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}</a:t>
            </a: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dis[id1].second = 0;</a:t>
            </a: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 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</a:rPr>
              <a:t>updated.insert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</a:rPr>
              <a:t>(id1);</a:t>
            </a:r>
            <a:endParaRPr lang="en-US" sz="1400" dirty="0">
              <a:latin typeface="Ubuntu" panose="020B0604030602030204" charset="0"/>
              <a:cs typeface="Ubuntu" panose="020B0604030602030204" charset="0"/>
            </a:endParaRPr>
          </a:p>
          <a:p>
            <a:endParaRPr lang="en-US" sz="1400" dirty="0">
              <a:latin typeface="Ubuntu" panose="020B0604030602030204" charset="0"/>
              <a:cs typeface="Ubuntu" panose="020B060403060203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097270" y="1195705"/>
            <a:ext cx="5859145" cy="5262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for (int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i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= 0;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i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&lt;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data.size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() - 1;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i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++) {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unordered_set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&lt;string&gt;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updated_pre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(updated);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updated.clear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();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for (auto &amp;id :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updated_pre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) {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  for (auto &amp;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nb_id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: data[id].neighbors) {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    double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new_dis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= dis[id].second +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CalculateDistance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(data[id], data[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nb_id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]);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    if (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new_dis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&lt; dis[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nb_id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].second) {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      dis[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nb_id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] =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make_pair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(id,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new_dis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);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     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updated.insert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nb_id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);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    }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  }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}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if (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updated.empty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()) break;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}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string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= id2;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while (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!= "") {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path.push_back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);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 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= dis[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u_id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].first;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}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reverse(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path.begin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(), </a:t>
            </a:r>
            <a:r>
              <a:rPr lang="en-US" sz="1400" dirty="0" err="1">
                <a:latin typeface="Noto Mono" panose="020B0609030804020204" charset="0"/>
                <a:cs typeface="Noto Mono" panose="020B0609030804020204" charset="0"/>
                <a:sym typeface="+mn-ea"/>
              </a:rPr>
              <a:t>path.end</a:t>
            </a:r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());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  return path;</a:t>
            </a:r>
            <a:endParaRPr lang="en-US" sz="1400" dirty="0">
              <a:latin typeface="Noto Mono" panose="020B0609030804020204" charset="0"/>
              <a:cs typeface="Noto Mono" panose="020B0609030804020204" charset="0"/>
            </a:endParaRPr>
          </a:p>
          <a:p>
            <a:r>
              <a:rPr lang="en-US" sz="1400" dirty="0">
                <a:latin typeface="Noto Mono" panose="020B0609030804020204" charset="0"/>
                <a:cs typeface="Noto Mono" panose="020B0609030804020204" charset="0"/>
                <a:sym typeface="+mn-ea"/>
              </a:rPr>
              <a:t>}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845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</a:t>
            </a:r>
            <a:r>
              <a:rPr lang="en-US" altLang="zh-CN" sz="2800" dirty="0">
                <a:sym typeface="+mn-ea"/>
              </a:rPr>
              <a:t>Calculate Shortest Path</a:t>
            </a:r>
            <a:endParaRPr lang="en-US" altLang="zh-CN" sz="2800" dirty="0"/>
          </a:p>
          <a:p>
            <a:endParaRPr lang="zh-CN" alt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020" y="2799080"/>
            <a:ext cx="4919980" cy="405828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043940" y="3532505"/>
            <a:ext cx="51104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/>
              <a:t>Time taken by </a:t>
            </a:r>
            <a:r>
              <a:rPr lang="" altLang="en-US" dirty="0"/>
              <a:t>Bellman-Ford</a:t>
            </a:r>
            <a:r>
              <a:rPr lang="en-US" dirty="0"/>
              <a:t>: 22176 microseconds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6731927" y="2430780"/>
            <a:ext cx="50152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" altLang="en-US" dirty="0"/>
              <a:t>e.g. Target -&gt; Popeyes Louisiana Kitchen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</a:t>
            </a:r>
            <a:r>
              <a:rPr lang="en-US" altLang="zh-CN" sz="2800" dirty="0">
                <a:sym typeface="+mn-ea"/>
              </a:rPr>
              <a:t>Travelling Salesman Problem</a:t>
            </a:r>
            <a:r>
              <a:rPr lang="en-US" altLang="en-US" sz="2800" dirty="0">
                <a:sym typeface="+mn-ea"/>
              </a:rPr>
              <a:t> (</a:t>
            </a:r>
            <a:r>
              <a:rPr lang="en-US" altLang="zh-CN" sz="2800" dirty="0">
                <a:sym typeface="+mn-ea"/>
              </a:rPr>
              <a:t>Brute-force</a:t>
            </a:r>
            <a:r>
              <a:rPr lang="en-US" altLang="en-US" sz="2800" dirty="0">
                <a:sym typeface="+mn-ea"/>
              </a:rPr>
              <a:t>)</a:t>
            </a:r>
            <a:endParaRPr lang="zh-CN" altLang="en-US" sz="1600" dirty="0"/>
          </a:p>
        </p:txBody>
      </p:sp>
      <p:sp>
        <p:nvSpPr>
          <p:cNvPr id="2" name="Text Box 1"/>
          <p:cNvSpPr txBox="1"/>
          <p:nvPr/>
        </p:nvSpPr>
        <p:spPr>
          <a:xfrm>
            <a:off x="327660" y="872490"/>
            <a:ext cx="5685155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/>
              <a:t>pair&lt;double, vector&lt;vector&lt;string&gt;&gt;&gt; TrojanMap::TravellingTrojan(vector&lt;string&gt; &amp;location_ids) {</a:t>
            </a:r>
          </a:p>
          <a:p>
            <a:r>
              <a:rPr lang="en-US" sz="1200"/>
              <a:t>  vector&lt;vector&lt;string&gt;&gt; path;</a:t>
            </a:r>
          </a:p>
          <a:p>
            <a:r>
              <a:rPr lang="en-US" sz="1200"/>
              <a:t>  vector&lt;string&gt; cur_path;</a:t>
            </a:r>
          </a:p>
          <a:p>
            <a:r>
              <a:rPr lang="en-US" sz="1200"/>
              <a:t>  double min_dis = 0, cur_dis = 0;</a:t>
            </a:r>
          </a:p>
          <a:p>
            <a:r>
              <a:rPr lang="en-US" sz="1200"/>
              <a:t>  TravellingTrojan_(location_ids, path, cur_path, cur_dis, min_dis);</a:t>
            </a:r>
          </a:p>
          <a:p>
            <a:r>
              <a:rPr lang="en-US" sz="1200"/>
              <a:t>  return make_pair(min_dis, path);</a:t>
            </a:r>
          </a:p>
          <a:p>
            <a:r>
              <a:rPr lang="en-US" sz="1200"/>
              <a:t>}</a:t>
            </a:r>
          </a:p>
          <a:p>
            <a:endParaRPr lang="en-US" sz="1200"/>
          </a:p>
          <a:p>
            <a:endParaRPr lang="en-US" sz="1200"/>
          </a:p>
          <a:p>
            <a:r>
              <a:rPr lang="en-US" sz="1200"/>
              <a:t>void TrojanMap::TravellingTrojan_(vector&lt;string&gt; &amp;ids, vector&lt;vector&lt;string&gt;&gt; &amp;paths, vector&lt;string&gt; &amp;cur_path,</a:t>
            </a:r>
          </a:p>
          <a:p>
            <a:r>
              <a:rPr lang="en-US" sz="1200"/>
              <a:t>                                  double &amp;cur_dis, double &amp;min_dis) {</a:t>
            </a:r>
          </a:p>
          <a:p>
            <a:r>
              <a:rPr lang="en-US" sz="1200"/>
              <a:t>  // each cur_path starts from ids[0]</a:t>
            </a:r>
          </a:p>
          <a:p>
            <a:r>
              <a:rPr lang="en-US" sz="1200"/>
              <a:t>  if (cur_path.empty()) {</a:t>
            </a:r>
          </a:p>
          <a:p>
            <a:r>
              <a:rPr lang="en-US" sz="1200"/>
              <a:t>    cur_dis = 0;</a:t>
            </a:r>
          </a:p>
          <a:p>
            <a:r>
              <a:rPr lang="en-US" sz="1200"/>
              <a:t>    cur_path.push_back(ids[0]);</a:t>
            </a:r>
          </a:p>
          <a:p>
            <a:r>
              <a:rPr lang="en-US" sz="1200"/>
              <a:t>  }</a:t>
            </a:r>
          </a:p>
          <a:p>
            <a:endParaRPr lang="en-US" sz="1200"/>
          </a:p>
          <a:p>
            <a:r>
              <a:rPr lang="en-US" sz="1200"/>
              <a:t>  // each cur_path ends at ids[0]</a:t>
            </a:r>
          </a:p>
          <a:p>
            <a:r>
              <a:rPr lang="en-US" sz="1200"/>
              <a:t>  if (cur_path.size() == ids.size()) {</a:t>
            </a:r>
          </a:p>
          <a:p>
            <a:r>
              <a:rPr lang="en-US" sz="1200"/>
              <a:t>    double delta_dis = CalculateDistance(data[cur_path.back()], data[ids[0]]);</a:t>
            </a:r>
          </a:p>
          <a:p>
            <a:r>
              <a:rPr lang="en-US" sz="1200"/>
              <a:t>    if (min_dis == 0 || cur_dis + delta_dis &lt; min_dis) {</a:t>
            </a:r>
          </a:p>
          <a:p>
            <a:r>
              <a:rPr lang="en-US" sz="1200"/>
              <a:t>      min_dis = cur_dis + delta_dis;</a:t>
            </a:r>
          </a:p>
          <a:p>
            <a:r>
              <a:rPr lang="en-US" sz="1200"/>
              <a:t>      cur_path.push_back(ids[0]);</a:t>
            </a:r>
          </a:p>
          <a:p>
            <a:r>
              <a:rPr lang="en-US" sz="1200"/>
              <a:t>      paths.push_back(cur_path);  // save cur_path to path in descending order</a:t>
            </a:r>
          </a:p>
          <a:p>
            <a:r>
              <a:rPr lang="en-US" sz="1200"/>
              <a:t>      cur_path.pop_back();</a:t>
            </a:r>
          </a:p>
          <a:p>
            <a:r>
              <a:rPr lang="en-US" sz="1200"/>
              <a:t>    }</a:t>
            </a:r>
          </a:p>
          <a:p>
            <a:r>
              <a:rPr lang="en-US" sz="1200"/>
              <a:t>    return;</a:t>
            </a:r>
          </a:p>
          <a:p>
            <a:r>
              <a:rPr lang="en-US" sz="1200"/>
              <a:t>  }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6265545" y="1050290"/>
            <a:ext cx="5621655" cy="3230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>
                <a:sym typeface="+mn-ea"/>
              </a:rPr>
              <a:t>  // early backtracking</a:t>
            </a:r>
            <a:endParaRPr lang="en-US" sz="1200"/>
          </a:p>
          <a:p>
            <a:r>
              <a:rPr lang="en-US" sz="1200">
                <a:sym typeface="+mn-ea"/>
              </a:rPr>
              <a:t>  if (min_dis &amp;&amp; cur_dis &gt;= min_dis) {</a:t>
            </a:r>
            <a:endParaRPr lang="en-US" sz="1200"/>
          </a:p>
          <a:p>
            <a:r>
              <a:rPr lang="en-US" sz="1200">
                <a:sym typeface="+mn-ea"/>
              </a:rPr>
              <a:t>    return;</a:t>
            </a:r>
            <a:endParaRPr lang="en-US" sz="1200"/>
          </a:p>
          <a:p>
            <a:r>
              <a:rPr lang="en-US" sz="1200">
                <a:sym typeface="+mn-ea"/>
              </a:rPr>
              <a:t>  }</a:t>
            </a:r>
            <a:endParaRPr lang="en-US" sz="1200"/>
          </a:p>
          <a:p>
            <a:endParaRPr lang="en-US" sz="1200"/>
          </a:p>
          <a:p>
            <a:r>
              <a:rPr lang="en-US" sz="1200">
                <a:sym typeface="+mn-ea"/>
              </a:rPr>
              <a:t>  // iterate children</a:t>
            </a:r>
            <a:endParaRPr lang="en-US" sz="1200"/>
          </a:p>
          <a:p>
            <a:r>
              <a:rPr lang="en-US" sz="1200">
                <a:sym typeface="+mn-ea"/>
              </a:rPr>
              <a:t>  for (int i = 1; i &lt; ids.size(); i++) {</a:t>
            </a:r>
            <a:endParaRPr lang="en-US" sz="1200"/>
          </a:p>
          <a:p>
            <a:r>
              <a:rPr lang="en-US" sz="1200">
                <a:sym typeface="+mn-ea"/>
              </a:rPr>
              <a:t>    if (find(cur_path.begin(), cur_path.end(), ids[i]) == cur_path.end()) {</a:t>
            </a:r>
            <a:endParaRPr lang="en-US" sz="1200"/>
          </a:p>
          <a:p>
            <a:r>
              <a:rPr lang="en-US" sz="1200">
                <a:sym typeface="+mn-ea"/>
              </a:rPr>
              <a:t>      double delta_dis = CalculateDistance(data[cur_path.back()], data[ids[i]]);</a:t>
            </a:r>
            <a:endParaRPr lang="en-US" sz="1200"/>
          </a:p>
          <a:p>
            <a:r>
              <a:rPr lang="en-US" sz="1200">
                <a:sym typeface="+mn-ea"/>
              </a:rPr>
              <a:t>      cur_dis += delta_dis;</a:t>
            </a:r>
            <a:endParaRPr lang="en-US" sz="1200"/>
          </a:p>
          <a:p>
            <a:r>
              <a:rPr lang="en-US" sz="1200">
                <a:sym typeface="+mn-ea"/>
              </a:rPr>
              <a:t>      cur_path.push_back(ids[i]);</a:t>
            </a:r>
            <a:endParaRPr lang="en-US" sz="1200"/>
          </a:p>
          <a:p>
            <a:r>
              <a:rPr lang="en-US" sz="1200">
                <a:sym typeface="+mn-ea"/>
              </a:rPr>
              <a:t>      TravellingTrojan_(ids, paths, cur_path, cur_dis, min_dis);</a:t>
            </a:r>
            <a:endParaRPr lang="en-US" sz="1200"/>
          </a:p>
          <a:p>
            <a:r>
              <a:rPr lang="en-US" sz="1200">
                <a:sym typeface="+mn-ea"/>
              </a:rPr>
              <a:t>      cur_path.pop_back();</a:t>
            </a:r>
            <a:endParaRPr lang="en-US" sz="1200"/>
          </a:p>
          <a:p>
            <a:r>
              <a:rPr lang="en-US" sz="1200">
                <a:sym typeface="+mn-ea"/>
              </a:rPr>
              <a:t>      cur_dis -= delta_dis;</a:t>
            </a:r>
            <a:endParaRPr lang="en-US" sz="1200"/>
          </a:p>
          <a:p>
            <a:r>
              <a:rPr lang="en-US" sz="1200">
                <a:sym typeface="+mn-ea"/>
              </a:rPr>
              <a:t>    }</a:t>
            </a:r>
            <a:endParaRPr lang="en-US" sz="1200"/>
          </a:p>
          <a:p>
            <a:r>
              <a:rPr lang="en-US" sz="1200">
                <a:sym typeface="+mn-ea"/>
              </a:rPr>
              <a:t>  }</a:t>
            </a:r>
            <a:endParaRPr lang="en-US" sz="1200"/>
          </a:p>
          <a:p>
            <a:r>
              <a:rPr lang="en-US" sz="1200">
                <a:sym typeface="+mn-ea"/>
              </a:rPr>
              <a:t>}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</a:t>
            </a:r>
            <a:r>
              <a:rPr lang="en-US" altLang="zh-CN" sz="2800" dirty="0">
                <a:sym typeface="+mn-ea"/>
              </a:rPr>
              <a:t>Travelling Salesman Problem</a:t>
            </a:r>
            <a:r>
              <a:rPr lang="en-US" altLang="en-US" sz="2800" dirty="0">
                <a:sym typeface="+mn-ea"/>
              </a:rPr>
              <a:t> (</a:t>
            </a:r>
            <a:r>
              <a:rPr lang="" altLang="en-US" sz="2800" dirty="0">
                <a:sym typeface="+mn-ea"/>
              </a:rPr>
              <a:t>2</a:t>
            </a:r>
            <a:r>
              <a:rPr lang="en-US" altLang="zh-CN" sz="2800" dirty="0">
                <a:sym typeface="+mn-ea"/>
              </a:rPr>
              <a:t>-</a:t>
            </a:r>
            <a:r>
              <a:rPr lang="" altLang="en-US" sz="2800" dirty="0">
                <a:sym typeface="+mn-ea"/>
              </a:rPr>
              <a:t>opt</a:t>
            </a:r>
            <a:r>
              <a:rPr lang="en-US" altLang="en-US" sz="2800" dirty="0">
                <a:sym typeface="+mn-ea"/>
              </a:rPr>
              <a:t>)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" y="350530"/>
            <a:ext cx="12191999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spcAft>
                <a:spcPts val="600"/>
              </a:spcAft>
            </a:pPr>
            <a:r>
              <a:rPr lang="en-US" altLang="zh-CN" sz="2800" dirty="0"/>
              <a:t>  </a:t>
            </a:r>
            <a:r>
              <a:rPr lang="en-US" altLang="zh-CN" sz="2800" dirty="0">
                <a:sym typeface="+mn-ea"/>
              </a:rPr>
              <a:t>Travelling Salesman Problem</a:t>
            </a:r>
            <a:endParaRPr lang="zh-CN" altLang="en-US" sz="1600" dirty="0"/>
          </a:p>
        </p:txBody>
      </p:sp>
      <p:pic>
        <p:nvPicPr>
          <p:cNvPr id="2" name="output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7410" y="1180465"/>
            <a:ext cx="4645660" cy="425386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098550" y="5811520"/>
            <a:ext cx="356298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en-US"/>
              <a:t>e.g. </a:t>
            </a:r>
            <a:r>
              <a:rPr lang="" altLang="en-US"/>
              <a:t>10 random points</a:t>
            </a:r>
            <a:endParaRPr lang="en-US"/>
          </a:p>
          <a:p>
            <a:r>
              <a:rPr lang="en-US">
                <a:sym typeface="+mn-ea"/>
              </a:rPr>
              <a:t>Time taken: 37</a:t>
            </a:r>
            <a:r>
              <a:rPr lang="" altLang="en-US">
                <a:sym typeface="+mn-ea"/>
              </a:rPr>
              <a:t>7549</a:t>
            </a:r>
            <a:r>
              <a:rPr lang="en-US">
                <a:sym typeface="+mn-ea"/>
              </a:rPr>
              <a:t> microseconds</a:t>
            </a:r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1340</Words>
  <Application>Microsoft Office PowerPoint</Application>
  <PresentationFormat>Widescreen</PresentationFormat>
  <Paragraphs>166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Noto Mono</vt:lpstr>
      <vt:lpstr>Ubuntu</vt:lpstr>
      <vt:lpstr>Arial</vt:lpstr>
      <vt:lpstr>Calibri</vt:lpstr>
      <vt:lpstr>High Tower Text</vt:lpstr>
      <vt:lpstr>Neue Haas Grotesk Text Pro</vt:lpstr>
      <vt:lpstr>Wingdings</vt:lpstr>
      <vt:lpstr>AccentBoxVTI</vt:lpstr>
      <vt:lpstr>Trojan Map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Trojan Map</dc:title>
  <dc:creator>Haoxin Ma</dc:creator>
  <cp:lastModifiedBy>Haoxin Ma</cp:lastModifiedBy>
  <cp:revision>15</cp:revision>
  <dcterms:created xsi:type="dcterms:W3CDTF">2021-04-24T15:20:29Z</dcterms:created>
  <dcterms:modified xsi:type="dcterms:W3CDTF">2021-04-25T07:04:05Z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1033-11.1.0.10161</vt:lpwstr>
  </property>
</Properties>
</file>

<file path=docProps/thumbnail.jpeg>
</file>